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99" r:id="rId2"/>
    <p:sldId id="298" r:id="rId3"/>
    <p:sldId id="300" r:id="rId4"/>
    <p:sldId id="258" r:id="rId5"/>
    <p:sldId id="302" r:id="rId6"/>
    <p:sldId id="301" r:id="rId7"/>
    <p:sldId id="297" r:id="rId8"/>
    <p:sldId id="265" r:id="rId9"/>
    <p:sldId id="272" r:id="rId10"/>
    <p:sldId id="274" r:id="rId11"/>
    <p:sldId id="279" r:id="rId12"/>
    <p:sldId id="266" r:id="rId13"/>
    <p:sldId id="256" r:id="rId14"/>
    <p:sldId id="286" r:id="rId15"/>
    <p:sldId id="289" r:id="rId16"/>
    <p:sldId id="280" r:id="rId17"/>
    <p:sldId id="290" r:id="rId18"/>
    <p:sldId id="291" r:id="rId19"/>
    <p:sldId id="284" r:id="rId20"/>
    <p:sldId id="288" r:id="rId21"/>
    <p:sldId id="285" r:id="rId22"/>
    <p:sldId id="292" r:id="rId23"/>
    <p:sldId id="293" r:id="rId24"/>
    <p:sldId id="287" r:id="rId25"/>
    <p:sldId id="294" r:id="rId26"/>
    <p:sldId id="295" r:id="rId27"/>
    <p:sldId id="296" r:id="rId28"/>
    <p:sldId id="262" r:id="rId29"/>
  </p:sldIdLst>
  <p:sldSz cx="12192000" cy="6858000"/>
  <p:notesSz cx="6858000" cy="9144000"/>
  <p:embeddedFontLst>
    <p:embeddedFont>
      <p:font typeface="맑은 고딕" panose="020B0503020000020004" pitchFamily="50" charset="-127"/>
      <p:regular r:id="rId31"/>
      <p:bold r:id="rId32"/>
    </p:embeddedFont>
    <p:embeddedFont>
      <p:font typeface="배달의민족 도현" panose="020B0600000101010101" pitchFamily="50" charset="-127"/>
      <p:regular r:id="rId33"/>
    </p:embeddedFont>
    <p:embeddedFont>
      <p:font typeface="Arial Black" panose="020B0A04020102020204" pitchFamily="34" charset="0"/>
      <p:bold r:id="rId34"/>
    </p:embeddedFont>
    <p:embeddedFont>
      <p:font typeface="Bahnschrift SemiBold SemiConden" panose="020B0502040204020203" pitchFamily="34" charset="0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C63"/>
    <a:srgbClr val="A20000"/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8" autoAdjust="0"/>
    <p:restoredTop sz="85283" autoAdjust="0"/>
  </p:normalViewPr>
  <p:slideViewPr>
    <p:cSldViewPr snapToGrid="0">
      <p:cViewPr varScale="1">
        <p:scale>
          <a:sx n="86" d="100"/>
          <a:sy n="86" d="100"/>
        </p:scale>
        <p:origin x="80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60DBB-6F13-45FB-8E05-D22C7117A606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9B60F-316F-40FE-973E-CD12868F7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006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페이지를 클릭하면 </a:t>
            </a:r>
            <a:r>
              <a:rPr lang="en-US" altLang="ko-KR" dirty="0"/>
              <a:t>main </a:t>
            </a:r>
            <a:r>
              <a:rPr lang="ko-KR" altLang="en-US" dirty="0"/>
              <a:t>페이지로 </a:t>
            </a:r>
            <a:r>
              <a:rPr lang="ko-KR" altLang="en-US" dirty="0" err="1"/>
              <a:t>넘어감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B60F-316F-40FE-973E-CD12868F736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018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메뉴 </a:t>
            </a:r>
            <a:r>
              <a:rPr lang="en-US" altLang="ko-KR" dirty="0"/>
              <a:t>hover</a:t>
            </a:r>
            <a:r>
              <a:rPr lang="ko-KR" altLang="en-US" dirty="0"/>
              <a:t>효과는 </a:t>
            </a:r>
            <a:r>
              <a:rPr lang="en-US" altLang="ko-KR" dirty="0"/>
              <a:t>italic.</a:t>
            </a:r>
          </a:p>
          <a:p>
            <a:r>
              <a:rPr lang="ko-KR" altLang="en-US" dirty="0"/>
              <a:t>각 메뉴</a:t>
            </a:r>
            <a:r>
              <a:rPr lang="en-US" altLang="ko-KR" dirty="0"/>
              <a:t>(profile, class, tech, big data, book)</a:t>
            </a:r>
            <a:r>
              <a:rPr lang="ko-KR" altLang="en-US" dirty="0"/>
              <a:t>는 다음 슬라이드의 </a:t>
            </a:r>
            <a:r>
              <a:rPr lang="en-US" altLang="ko-KR" dirty="0"/>
              <a:t>menu</a:t>
            </a:r>
            <a:r>
              <a:rPr lang="ko-KR" altLang="en-US" dirty="0"/>
              <a:t>와 링크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B60F-316F-40FE-973E-CD12868F736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373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B60F-316F-40FE-973E-CD12868F736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557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집모양의 그림은 </a:t>
            </a:r>
            <a:r>
              <a:rPr lang="en-US" altLang="ko-KR" dirty="0"/>
              <a:t>main </a:t>
            </a:r>
            <a:r>
              <a:rPr lang="ko-KR" altLang="en-US" dirty="0"/>
              <a:t>페이지와 연결</a:t>
            </a:r>
            <a:r>
              <a:rPr lang="en-US" altLang="ko-KR" dirty="0"/>
              <a:t>, </a:t>
            </a:r>
            <a:r>
              <a:rPr lang="ko-KR" altLang="en-US" dirty="0"/>
              <a:t>지도 모양의 그림은 </a:t>
            </a:r>
            <a:r>
              <a:rPr lang="en-US" altLang="ko-KR" dirty="0"/>
              <a:t>sitemap </a:t>
            </a:r>
            <a:r>
              <a:rPr lang="ko-KR" altLang="en-US" dirty="0"/>
              <a:t>페이지와 연결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메뉴</a:t>
            </a:r>
            <a:r>
              <a:rPr lang="en-US" altLang="ko-KR" dirty="0"/>
              <a:t>(personal profile, portfolio)</a:t>
            </a:r>
            <a:r>
              <a:rPr lang="ko-KR" altLang="en-US" dirty="0"/>
              <a:t>에 </a:t>
            </a:r>
            <a:r>
              <a:rPr lang="en-US" altLang="ko-KR" dirty="0"/>
              <a:t>hover</a:t>
            </a:r>
            <a:r>
              <a:rPr lang="ko-KR" altLang="en-US" dirty="0"/>
              <a:t>하면 하위 메뉴 나타남</a:t>
            </a:r>
            <a:r>
              <a:rPr lang="en-US" altLang="ko-KR" dirty="0"/>
              <a:t>. </a:t>
            </a:r>
            <a:r>
              <a:rPr lang="ko-KR" altLang="en-US" dirty="0"/>
              <a:t>이하 동일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B60F-316F-40FE-973E-CD12868F736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115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집모양의 그림은 </a:t>
            </a:r>
            <a:r>
              <a:rPr lang="en-US" altLang="ko-KR" dirty="0"/>
              <a:t>main </a:t>
            </a:r>
            <a:r>
              <a:rPr lang="ko-KR" altLang="en-US" dirty="0"/>
              <a:t>페이지</a:t>
            </a:r>
            <a:r>
              <a:rPr lang="en-US" altLang="ko-KR" dirty="0"/>
              <a:t>, </a:t>
            </a:r>
            <a:r>
              <a:rPr lang="ko-KR" altLang="en-US" dirty="0"/>
              <a:t>로고</a:t>
            </a:r>
            <a:r>
              <a:rPr lang="en-US" altLang="ko-KR" dirty="0"/>
              <a:t>(boundless)</a:t>
            </a:r>
            <a:r>
              <a:rPr lang="ko-KR" altLang="en-US" dirty="0"/>
              <a:t>는 </a:t>
            </a:r>
            <a:r>
              <a:rPr lang="en-US" altLang="ko-KR" dirty="0"/>
              <a:t>opening </a:t>
            </a:r>
            <a:r>
              <a:rPr lang="ko-KR" altLang="en-US" dirty="0"/>
              <a:t>페이지</a:t>
            </a:r>
            <a:r>
              <a:rPr lang="en-US" altLang="ko-KR" dirty="0"/>
              <a:t>, </a:t>
            </a:r>
            <a:r>
              <a:rPr lang="ko-KR" altLang="en-US" dirty="0"/>
              <a:t>지도모양은 </a:t>
            </a:r>
            <a:r>
              <a:rPr lang="en-US" altLang="ko-KR" dirty="0"/>
              <a:t>sitemap</a:t>
            </a:r>
            <a:r>
              <a:rPr lang="ko-KR" altLang="en-US" dirty="0"/>
              <a:t>과 각각 연결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상위메뉴</a:t>
            </a:r>
            <a:r>
              <a:rPr lang="en-US" altLang="ko-KR" dirty="0"/>
              <a:t>(Profile)</a:t>
            </a:r>
            <a:r>
              <a:rPr lang="ko-KR" altLang="en-US" dirty="0"/>
              <a:t>에 </a:t>
            </a:r>
            <a:r>
              <a:rPr lang="en-US" altLang="ko-KR" dirty="0"/>
              <a:t>hover</a:t>
            </a:r>
            <a:r>
              <a:rPr lang="ko-KR" altLang="en-US" dirty="0"/>
              <a:t>하면 하위메뉴</a:t>
            </a:r>
            <a:r>
              <a:rPr lang="en-US" altLang="ko-KR" dirty="0"/>
              <a:t>(personal profile, portfolio) </a:t>
            </a:r>
            <a:r>
              <a:rPr lang="ko-KR" altLang="en-US" dirty="0"/>
              <a:t>나타남</a:t>
            </a:r>
            <a:r>
              <a:rPr lang="en-US" altLang="ko-KR" dirty="0"/>
              <a:t>. </a:t>
            </a:r>
            <a:r>
              <a:rPr lang="ko-KR" altLang="en-US" dirty="0"/>
              <a:t>현재 페이지는 </a:t>
            </a:r>
            <a:r>
              <a:rPr lang="en-US" altLang="ko-KR" dirty="0"/>
              <a:t>background-color</a:t>
            </a:r>
            <a:r>
              <a:rPr lang="ko-KR" altLang="en-US" dirty="0"/>
              <a:t>값 설정해서 </a:t>
            </a:r>
            <a:r>
              <a:rPr lang="en-US" altLang="ko-KR" dirty="0"/>
              <a:t>(Kang </a:t>
            </a:r>
            <a:r>
              <a:rPr lang="en-US" altLang="ko-KR" dirty="0" err="1"/>
              <a:t>sumin</a:t>
            </a:r>
            <a:r>
              <a:rPr lang="ko-KR" altLang="en-US" dirty="0"/>
              <a:t>에 준 효과</a:t>
            </a:r>
            <a:r>
              <a:rPr lang="en-US" altLang="ko-KR" dirty="0"/>
              <a:t>)</a:t>
            </a:r>
            <a:r>
              <a:rPr lang="ko-KR" altLang="en-US" dirty="0"/>
              <a:t> 표시함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 하단에 있는 기호는 각 페이지의 상위로 돌아갈 수 있도록 </a:t>
            </a:r>
            <a:r>
              <a:rPr lang="en-US" altLang="ko-KR" dirty="0"/>
              <a:t>bookmark</a:t>
            </a:r>
            <a:r>
              <a:rPr lang="ko-KR" altLang="en-US" dirty="0"/>
              <a:t>기능 이용할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B60F-316F-40FE-973E-CD12868F736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04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B60F-316F-40FE-973E-CD12868F736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274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1F4FD-B20B-4060-9AD6-C56C66DCA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32F504-371D-4132-B0F0-AB1D9C255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F7A8CA-4E1F-450F-AB61-698B9B9A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35A8D-9A57-4565-BC47-14A1F4733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F68EBE-D796-4912-8F1C-22B49DBC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84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256B9-8AF7-491A-AF3D-B44714F50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644A3F-D4A3-4925-B98D-8298789C8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E9E296-73F4-4AF8-9952-F5E323146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1D9396-DF7A-4EBF-A30C-A1682B830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5CD2D-05DB-4888-9D51-EF84A24BC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B4F82E-F643-4EE8-A767-410ACE1B6F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7595EB-30F0-4C20-8EAF-562261881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6A1138-2913-48CB-ACDC-530307488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DEACFA-CF24-4AE1-BCB6-154F7A401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90859-70BE-420B-8EDF-C14E60D78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015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02284-50A8-4C83-859C-A630F0C6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3480FD-FB65-4B11-9289-ADBA3604B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CC3731-2375-40C4-B12F-3AAC1FF1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04BE21-08CB-4E51-9210-B23533120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19AB64-BAC2-4EC7-AFB1-74C684A1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57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24244-80BA-4508-9D1E-B246DFEF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A6657D-7808-4C82-A7FE-A34B6DBE2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937288-659C-4051-8E1F-F2EDDA443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11C7C2-09D9-4D4F-86E5-E1A2F4E2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33954-2160-46EF-8D25-1502D894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161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5C663-8784-4E2C-A662-9DA8C34A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4E0C8F-E33A-4888-9BB2-393B3BED1E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BEA406-95CC-4731-B5D4-100AC9576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31080F-E065-4F31-9446-29CC16D4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708337-B123-4DED-B28F-62966F141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542CD6-2BA5-4CCC-A08A-B89DCC8F4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80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699FB-ED3A-4757-A35D-9D2EABC4A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912F63-3A42-48E5-80EA-31F205357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9C11BE-D4BD-4BB5-8573-D2EF89CB4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8E87FA-6DD6-4C13-9EC2-D7DDFA3F5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1BA527-A047-4F37-A398-C0FC816B4C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1B6618-C40C-4DC1-9805-37F1127E7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4FF5B0-AFAB-463F-AEB9-8019D1CAD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DFAE38-F1EA-4AAC-B57C-C64A1C9D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182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70865-6C37-40E7-B377-27CE5609B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7A4D27-D972-4F34-8CEA-06F3913C1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D888CC-1CDD-45C6-8702-1A2BCF443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65C61B-560A-411C-9093-0268E811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706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7CD38E-8315-4948-A112-1E68C331A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DD6A2C-8319-401F-96BD-B5B199B92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5B0564-A361-480B-8813-F18CA4ABD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79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8020C-0DA6-4361-A9DB-23652D61F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A65D2B-14E9-4CE9-BDBD-9014570B2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B5F8AF-3BBC-4B32-9D7C-BC86D911C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78651B-F468-4AFA-8392-AA6CDC769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008E39-1743-4E87-865B-87976A127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E48A1A-9AFA-414E-A235-D617063E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41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791E8-2275-43E0-BD76-DD6937598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222166-0BB3-4BA2-9950-B9381245F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1A6DFA-3284-4E31-9B86-1CA131300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82A48B-458C-4B65-8512-595431EC6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851E1A-6ED5-4EA8-958B-ADE4F32C9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EF515-37DE-44DC-8101-6F3E1A9AA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153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DF331A-2153-41A9-BB38-85865A201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CF5F1-972E-4D02-AEB6-958B3D306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F136C1-BD28-4F5D-BC37-AA21BEE7A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B7CAA4-4B6C-45C8-9DA7-6C0D82CCA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80B79A-6C0E-433D-9EA6-658AA10B6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334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ED69B5-5A49-43B5-AD07-9547A6814AD0}"/>
              </a:ext>
            </a:extLst>
          </p:cNvPr>
          <p:cNvSpPr txBox="1"/>
          <p:nvPr/>
        </p:nvSpPr>
        <p:spPr>
          <a:xfrm>
            <a:off x="2063576" y="3113903"/>
            <a:ext cx="8081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Layout of the Opening Page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801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03D536-A35B-4A9A-9EB8-BA3518005981}"/>
              </a:ext>
            </a:extLst>
          </p:cNvPr>
          <p:cNvSpPr txBox="1"/>
          <p:nvPr/>
        </p:nvSpPr>
        <p:spPr>
          <a:xfrm>
            <a:off x="1375938" y="1741875"/>
            <a:ext cx="2662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Tech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63DB13-48D2-4267-9269-AC7B02CAB75E}"/>
              </a:ext>
            </a:extLst>
          </p:cNvPr>
          <p:cNvCxnSpPr>
            <a:cxnSpLocks/>
          </p:cNvCxnSpPr>
          <p:nvPr/>
        </p:nvCxnSpPr>
        <p:spPr>
          <a:xfrm>
            <a:off x="1789471" y="2586176"/>
            <a:ext cx="69375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FB7CAA-4CC7-4D8B-8B3C-1D171E5BCD49}"/>
              </a:ext>
            </a:extLst>
          </p:cNvPr>
          <p:cNvSpPr txBox="1"/>
          <p:nvPr/>
        </p:nvSpPr>
        <p:spPr>
          <a:xfrm>
            <a:off x="7918661" y="2245350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Block Chain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A011B8-3F05-44F0-96CE-94B4CBCED76F}"/>
              </a:ext>
            </a:extLst>
          </p:cNvPr>
          <p:cNvSpPr txBox="1"/>
          <p:nvPr/>
        </p:nvSpPr>
        <p:spPr>
          <a:xfrm>
            <a:off x="7918661" y="3556072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I.O.T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5AF654-CC2C-47A8-96F1-10275D36FBC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F51F79-66B1-4FCC-BDFF-597108B1B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88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88DB210-F58C-4386-A041-65CC652FE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587906-F81F-42B7-9C54-01F62AD40CA7}"/>
              </a:ext>
            </a:extLst>
          </p:cNvPr>
          <p:cNvSpPr txBox="1"/>
          <p:nvPr/>
        </p:nvSpPr>
        <p:spPr>
          <a:xfrm>
            <a:off x="911720" y="1386756"/>
            <a:ext cx="2869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Big Data</a:t>
            </a:r>
            <a:endParaRPr lang="ko-KR" altLang="en-US" sz="480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6D20756-6FE2-46CC-81E2-FE218B592D26}"/>
              </a:ext>
            </a:extLst>
          </p:cNvPr>
          <p:cNvCxnSpPr>
            <a:cxnSpLocks/>
          </p:cNvCxnSpPr>
          <p:nvPr/>
        </p:nvCxnSpPr>
        <p:spPr>
          <a:xfrm>
            <a:off x="1656241" y="2378363"/>
            <a:ext cx="98693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AD5A342-8D22-4EC1-81BC-D093E59D936E}"/>
              </a:ext>
            </a:extLst>
          </p:cNvPr>
          <p:cNvSpPr txBox="1"/>
          <p:nvPr/>
        </p:nvSpPr>
        <p:spPr>
          <a:xfrm>
            <a:off x="8309475" y="2102228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Concept 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94E83F-37C5-4FC5-85C6-DEDCDD1ACC12}"/>
              </a:ext>
            </a:extLst>
          </p:cNvPr>
          <p:cNvSpPr txBox="1"/>
          <p:nvPr/>
        </p:nvSpPr>
        <p:spPr>
          <a:xfrm>
            <a:off x="8309474" y="3080980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Business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BEA15-0D5D-40D7-A396-4FAFCC3B4EB1}"/>
              </a:ext>
            </a:extLst>
          </p:cNvPr>
          <p:cNvSpPr txBox="1"/>
          <p:nvPr/>
        </p:nvSpPr>
        <p:spPr>
          <a:xfrm>
            <a:off x="8272087" y="4168001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Technology 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BC50BEF-EE86-4781-96D6-DB30DF5D2B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6916BA-8A06-44E1-8764-A4CE56940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30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자연, 물, 실외, 하늘이(가) 표시된 사진&#10;&#10;자동 생성된 설명">
            <a:extLst>
              <a:ext uri="{FF2B5EF4-FFF2-40B4-BE49-F238E27FC236}">
                <a16:creationId xmlns:a16="http://schemas.microsoft.com/office/drawing/2014/main" id="{6C70EA89-D4E2-46E3-8C11-EC875CED6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801"/>
                    </a14:imgEffect>
                    <a14:imgEffect>
                      <a14:saturation sa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03D536-A35B-4A9A-9EB8-BA3518005981}"/>
              </a:ext>
            </a:extLst>
          </p:cNvPr>
          <p:cNvSpPr txBox="1"/>
          <p:nvPr/>
        </p:nvSpPr>
        <p:spPr>
          <a:xfrm>
            <a:off x="1375938" y="1741875"/>
            <a:ext cx="2640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Book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63DB13-48D2-4267-9269-AC7B02CAB75E}"/>
              </a:ext>
            </a:extLst>
          </p:cNvPr>
          <p:cNvCxnSpPr>
            <a:cxnSpLocks/>
          </p:cNvCxnSpPr>
          <p:nvPr/>
        </p:nvCxnSpPr>
        <p:spPr>
          <a:xfrm>
            <a:off x="1789471" y="2586176"/>
            <a:ext cx="68797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FB7CAA-4CC7-4D8B-8B3C-1D171E5BCD49}"/>
              </a:ext>
            </a:extLst>
          </p:cNvPr>
          <p:cNvSpPr txBox="1"/>
          <p:nvPr/>
        </p:nvSpPr>
        <p:spPr>
          <a:xfrm>
            <a:off x="7494959" y="1875026"/>
            <a:ext cx="3075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2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정의란</a:t>
            </a:r>
            <a:r>
              <a:rPr lang="ko-KR" altLang="en-US" sz="2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무엇인가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A011B8-3F05-44F0-96CE-94B4CBCED76F}"/>
              </a:ext>
            </a:extLst>
          </p:cNvPr>
          <p:cNvSpPr txBox="1"/>
          <p:nvPr/>
        </p:nvSpPr>
        <p:spPr>
          <a:xfrm>
            <a:off x="7494960" y="4120214"/>
            <a:ext cx="452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세상을 읽는 새로운 언어</a:t>
            </a:r>
            <a:r>
              <a:rPr lang="en-US" altLang="ko-KR" sz="2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빅데이터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75753B8-DCE2-4E45-BD67-B2322BE61C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66632" y="930900"/>
            <a:ext cx="7035897" cy="49290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53C9CA-B158-425F-8ADF-78665B60DF04}"/>
              </a:ext>
            </a:extLst>
          </p:cNvPr>
          <p:cNvSpPr txBox="1"/>
          <p:nvPr/>
        </p:nvSpPr>
        <p:spPr>
          <a:xfrm>
            <a:off x="7494959" y="3011074"/>
            <a:ext cx="46226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지적대화를 위한 넓고 얕은 지식 </a:t>
            </a:r>
            <a:r>
              <a:rPr lang="en-US" altLang="ko-KR" sz="2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9C7C972-06EA-4108-B794-67A534932BF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49900" cy="2486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32178A-4BC6-420A-BE8E-305C113CB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4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23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ED69B5-5A49-43B5-AD07-9547A6814AD0}"/>
              </a:ext>
            </a:extLst>
          </p:cNvPr>
          <p:cNvSpPr txBox="1"/>
          <p:nvPr/>
        </p:nvSpPr>
        <p:spPr>
          <a:xfrm>
            <a:off x="2063576" y="3113903"/>
            <a:ext cx="8081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Layout of the Contents pages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8986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4823083-B268-40E4-8285-0EA9F30E3A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7E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Profile &gt; Personal Profile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A78B016-6B2B-48D3-B4B3-1FDC19A9A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>
            <a:cxnSpLocks/>
          </p:cNvCxnSpPr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 cmpd="tri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885E2A-9E7B-4583-9E24-9553ED4734B2}"/>
              </a:ext>
            </a:extLst>
          </p:cNvPr>
          <p:cNvCxnSpPr>
            <a:cxnSpLocks/>
          </p:cNvCxnSpPr>
          <p:nvPr/>
        </p:nvCxnSpPr>
        <p:spPr>
          <a:xfrm>
            <a:off x="0" y="1441036"/>
            <a:ext cx="12192000" cy="0"/>
          </a:xfrm>
          <a:prstGeom prst="line">
            <a:avLst/>
          </a:prstGeom>
          <a:ln w="28575" cmpd="tri">
            <a:solidFill>
              <a:schemeClr val="bg2">
                <a:lumMod val="25000"/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42488D7B-D885-4B86-A5DA-1DD59F546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D27A8C-869E-4F24-BA59-CC1CE832D521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52A3FD-CE85-467A-9291-DE6FCA055F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C61DE6-B94E-4D77-AD6B-F5857928F997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73576-0F4C-4F92-8DFB-802D23D41D42}"/>
              </a:ext>
            </a:extLst>
          </p:cNvPr>
          <p:cNvSpPr txBox="1"/>
          <p:nvPr/>
        </p:nvSpPr>
        <p:spPr>
          <a:xfrm>
            <a:off x="5582891" y="1062379"/>
            <a:ext cx="6449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highlight>
                  <a:srgbClr val="3A60B2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Kang </a:t>
            </a:r>
            <a:r>
              <a:rPr lang="en-US" altLang="ko-KR" sz="1400" dirty="0" err="1">
                <a:solidFill>
                  <a:schemeClr val="bg1"/>
                </a:solidFill>
                <a:highlight>
                  <a:srgbClr val="3A60B2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sumin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Kim </a:t>
            </a:r>
            <a:r>
              <a:rPr lang="en-US" altLang="ko-KR" sz="1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sumin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Kim </a:t>
            </a:r>
            <a:r>
              <a:rPr lang="en-US" altLang="ko-KR" sz="1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yunhee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Kim </a:t>
            </a:r>
            <a:r>
              <a:rPr lang="en-US" altLang="ko-KR" sz="1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jiwon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Park  </a:t>
            </a:r>
            <a:r>
              <a:rPr lang="en-US" altLang="ko-KR" sz="1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danbi</a:t>
            </a:r>
            <a:endParaRPr lang="ko-KR" altLang="en-US" sz="1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579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4823083-B268-40E4-8285-0EA9F30E3A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7E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Profile &gt; Portfolio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>
            <a:cxnSpLocks/>
          </p:cNvCxnSpPr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 cmpd="tri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885E2A-9E7B-4583-9E24-9553ED4734B2}"/>
              </a:ext>
            </a:extLst>
          </p:cNvPr>
          <p:cNvCxnSpPr>
            <a:cxnSpLocks/>
          </p:cNvCxnSpPr>
          <p:nvPr/>
        </p:nvCxnSpPr>
        <p:spPr>
          <a:xfrm>
            <a:off x="0" y="1441036"/>
            <a:ext cx="12192000" cy="0"/>
          </a:xfrm>
          <a:prstGeom prst="line">
            <a:avLst/>
          </a:prstGeom>
          <a:ln w="28575" cmpd="tri">
            <a:solidFill>
              <a:schemeClr val="bg2">
                <a:lumMod val="25000"/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F8AD59-F5D4-4A46-BC4F-642B665662B6}"/>
              </a:ext>
            </a:extLst>
          </p:cNvPr>
          <p:cNvSpPr txBox="1"/>
          <p:nvPr/>
        </p:nvSpPr>
        <p:spPr>
          <a:xfrm>
            <a:off x="5582891" y="1062379"/>
            <a:ext cx="6449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highlight>
                  <a:srgbClr val="3A60B2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Kang </a:t>
            </a:r>
            <a:r>
              <a:rPr lang="en-US" altLang="ko-KR" sz="1400" dirty="0" err="1">
                <a:solidFill>
                  <a:schemeClr val="bg1"/>
                </a:solidFill>
                <a:highlight>
                  <a:srgbClr val="3A60B2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sumin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Kim </a:t>
            </a:r>
            <a:r>
              <a:rPr lang="en-US" altLang="ko-KR" sz="1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sumin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Kim </a:t>
            </a:r>
            <a:r>
              <a:rPr lang="en-US" altLang="ko-KR" sz="1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yunhee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Kim </a:t>
            </a:r>
            <a:r>
              <a:rPr lang="en-US" altLang="ko-KR" sz="1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jiwon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Park  </a:t>
            </a:r>
            <a:r>
              <a:rPr lang="en-US" altLang="ko-KR" sz="1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danbi</a:t>
            </a:r>
            <a:endParaRPr lang="ko-KR" altLang="en-US" sz="1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42488D7B-D885-4B86-A5DA-1DD59F546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5C3B84-0F58-4035-BCEC-20411721C23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23DCEF-3C59-4408-9553-77E234DE5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4E7732A0-D02D-4B06-B4B4-5C8511B97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2B081D-13B9-4254-A8F6-71D87FF8E285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951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7441D8-71E7-4940-BE0F-F513A7CB5A01}"/>
              </a:ext>
            </a:extLst>
          </p:cNvPr>
          <p:cNvSpPr/>
          <p:nvPr/>
        </p:nvSpPr>
        <p:spPr>
          <a:xfrm>
            <a:off x="0" y="9832"/>
            <a:ext cx="12192000" cy="6858000"/>
          </a:xfrm>
          <a:prstGeom prst="rect">
            <a:avLst/>
          </a:prstGeom>
          <a:solidFill>
            <a:srgbClr val="4D67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Review &gt; MIS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 cmpd="tri">
            <a:solidFill>
              <a:srgbClr val="EB5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885E2A-9E7B-4583-9E24-9553ED4734B2}"/>
              </a:ext>
            </a:extLst>
          </p:cNvPr>
          <p:cNvCxnSpPr/>
          <p:nvPr/>
        </p:nvCxnSpPr>
        <p:spPr>
          <a:xfrm>
            <a:off x="-24582" y="1441035"/>
            <a:ext cx="12192000" cy="0"/>
          </a:xfrm>
          <a:prstGeom prst="line">
            <a:avLst/>
          </a:prstGeom>
          <a:ln w="28575" cmpd="tri">
            <a:solidFill>
              <a:srgbClr val="EB5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EE4414-8464-4C75-B668-95339DFE2D3C}"/>
              </a:ext>
            </a:extLst>
          </p:cNvPr>
          <p:cNvSpPr txBox="1"/>
          <p:nvPr/>
        </p:nvSpPr>
        <p:spPr>
          <a:xfrm>
            <a:off x="10999428" y="1062380"/>
            <a:ext cx="936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Theory 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          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44B122DC-6B25-4620-AF54-0BB32EEF3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8B7D93-C778-4DEF-8D8A-FCFAAD8C392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25BAD3-53C2-4D59-B45F-39F6A9730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33E75E9C-545D-45FD-89E1-369ED731C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8D96D7-4415-4F75-9DAF-D9CC48D26A99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07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7441D8-71E7-4940-BE0F-F513A7CB5A01}"/>
              </a:ext>
            </a:extLst>
          </p:cNvPr>
          <p:cNvSpPr/>
          <p:nvPr/>
        </p:nvSpPr>
        <p:spPr>
          <a:xfrm>
            <a:off x="0" y="9832"/>
            <a:ext cx="12192000" cy="6858000"/>
          </a:xfrm>
          <a:prstGeom prst="rect">
            <a:avLst/>
          </a:prstGeom>
          <a:solidFill>
            <a:srgbClr val="4D67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Review &gt; HTML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 cmpd="tri">
            <a:solidFill>
              <a:srgbClr val="EB5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885E2A-9E7B-4583-9E24-9553ED4734B2}"/>
              </a:ext>
            </a:extLst>
          </p:cNvPr>
          <p:cNvCxnSpPr/>
          <p:nvPr/>
        </p:nvCxnSpPr>
        <p:spPr>
          <a:xfrm>
            <a:off x="-24582" y="1441035"/>
            <a:ext cx="12192000" cy="0"/>
          </a:xfrm>
          <a:prstGeom prst="line">
            <a:avLst/>
          </a:prstGeom>
          <a:ln w="28575" cmpd="tri">
            <a:solidFill>
              <a:srgbClr val="EB5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EE4414-8464-4C75-B668-95339DFE2D3C}"/>
              </a:ext>
            </a:extLst>
          </p:cNvPr>
          <p:cNvSpPr txBox="1"/>
          <p:nvPr/>
        </p:nvSpPr>
        <p:spPr>
          <a:xfrm>
            <a:off x="7897526" y="1071258"/>
            <a:ext cx="423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Theory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Practice             DATA    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44B122DC-6B25-4620-AF54-0BB32EEF3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1E4C44-95A8-4CF6-8B0A-53805CC2449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457FF5-92EC-4F2E-BB8E-AB4CBF574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0F9EAD5A-5EC2-4C1D-B712-03FC091168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25DAFF-492C-4E2F-ABE3-74311ED0F515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583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7441D8-71E7-4940-BE0F-F513A7CB5A01}"/>
              </a:ext>
            </a:extLst>
          </p:cNvPr>
          <p:cNvSpPr/>
          <p:nvPr/>
        </p:nvSpPr>
        <p:spPr>
          <a:xfrm>
            <a:off x="0" y="9832"/>
            <a:ext cx="12192000" cy="6858000"/>
          </a:xfrm>
          <a:prstGeom prst="rect">
            <a:avLst/>
          </a:prstGeom>
          <a:solidFill>
            <a:srgbClr val="4D67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Review &gt; CSS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 cmpd="tri">
            <a:solidFill>
              <a:srgbClr val="EB5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885E2A-9E7B-4583-9E24-9553ED4734B2}"/>
              </a:ext>
            </a:extLst>
          </p:cNvPr>
          <p:cNvCxnSpPr/>
          <p:nvPr/>
        </p:nvCxnSpPr>
        <p:spPr>
          <a:xfrm>
            <a:off x="-24582" y="1441035"/>
            <a:ext cx="12192000" cy="0"/>
          </a:xfrm>
          <a:prstGeom prst="line">
            <a:avLst/>
          </a:prstGeom>
          <a:ln w="28575" cmpd="tri">
            <a:solidFill>
              <a:srgbClr val="EB5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44B122DC-6B25-4620-AF54-0BB32EEF3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AFB42B-C2DA-4D8C-A146-362B530BB13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DBCAAD-CE13-4325-9556-E3D8061C6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3085AC27-8A60-4F6E-B73B-84C8D29859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42C7C7-F8E0-434C-8828-1323DEBB42DB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1FB93B-F0EE-4D58-A838-F10192B2EA38}"/>
              </a:ext>
            </a:extLst>
          </p:cNvPr>
          <p:cNvSpPr txBox="1"/>
          <p:nvPr/>
        </p:nvSpPr>
        <p:spPr>
          <a:xfrm>
            <a:off x="7897526" y="1071258"/>
            <a:ext cx="423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Theory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Practice             DATA    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524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BEF499-BDB4-4C88-98B9-22E90B711D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Tech &gt; I.O.T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D9094-8867-4865-A92A-555B51A71F37}"/>
              </a:ext>
            </a:extLst>
          </p:cNvPr>
          <p:cNvSpPr txBox="1"/>
          <p:nvPr/>
        </p:nvSpPr>
        <p:spPr>
          <a:xfrm>
            <a:off x="5211192" y="1042847"/>
            <a:ext cx="681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highlight>
                  <a:srgbClr val="00808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Definition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Theory     Case     Weakness    Supplementation    Prospect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04CAD0-A223-44C7-9D91-800B4E2C5F68}"/>
              </a:ext>
            </a:extLst>
          </p:cNvPr>
          <p:cNvCxnSpPr/>
          <p:nvPr/>
        </p:nvCxnSpPr>
        <p:spPr>
          <a:xfrm>
            <a:off x="0" y="1441035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1006CA81-B8E2-4B74-852B-472652968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DA3855-7E6F-4898-A9DB-33DD3E7C49E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E1DFBA-1D36-4642-9F02-45F3610B1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70CB12AF-CD9B-45A0-9BE0-E6BA4D0F99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940C54-CE5B-4B9E-BDC8-9A45AC632EFE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059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Video_20191126_1635_17_868">
            <a:hlinkClick r:id="" action="ppaction://media"/>
            <a:extLst>
              <a:ext uri="{FF2B5EF4-FFF2-40B4-BE49-F238E27FC236}">
                <a16:creationId xmlns:a16="http://schemas.microsoft.com/office/drawing/2014/main" id="{C09BAEB4-1815-4D37-9C82-3FBA246C92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020"/>
            <a:ext cx="12192000" cy="6852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CFA67B-5314-4740-B5DB-0527BD307D7B}"/>
              </a:ext>
            </a:extLst>
          </p:cNvPr>
          <p:cNvSpPr txBox="1"/>
          <p:nvPr/>
        </p:nvSpPr>
        <p:spPr>
          <a:xfrm>
            <a:off x="2408037" y="2346991"/>
            <a:ext cx="784779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BOUND</a:t>
            </a:r>
            <a:r>
              <a:rPr lang="en-US" altLang="ko-KR" sz="8800" b="1" i="1" dirty="0">
                <a:solidFill>
                  <a:srgbClr val="A2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LESS</a:t>
            </a:r>
            <a:endParaRPr lang="en-US" altLang="ko-KR" sz="8800" b="1" i="1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74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C36D08-83B9-429D-AA40-6B4201623F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6A7D"/>
          </a:solidFill>
          <a:ln>
            <a:solidFill>
              <a:srgbClr val="E2A3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Tech &gt; Block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Chain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 cmpd="tri">
            <a:solidFill>
              <a:srgbClr val="C89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885E2A-9E7B-4583-9E24-9553ED4734B2}"/>
              </a:ext>
            </a:extLst>
          </p:cNvPr>
          <p:cNvCxnSpPr/>
          <p:nvPr/>
        </p:nvCxnSpPr>
        <p:spPr>
          <a:xfrm>
            <a:off x="-24582" y="1441035"/>
            <a:ext cx="12192000" cy="0"/>
          </a:xfrm>
          <a:prstGeom prst="line">
            <a:avLst/>
          </a:prstGeom>
          <a:ln w="28575" cmpd="tri">
            <a:solidFill>
              <a:srgbClr val="C89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087FD98-A02C-4AB7-BFDA-6C77660CC62E}"/>
              </a:ext>
            </a:extLst>
          </p:cNvPr>
          <p:cNvSpPr txBox="1"/>
          <p:nvPr/>
        </p:nvSpPr>
        <p:spPr>
          <a:xfrm>
            <a:off x="4790876" y="1064817"/>
            <a:ext cx="7242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highlight>
                  <a:srgbClr val="49493B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Definition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Characteristics   Business    Corporation   Weakness    Prospect </a:t>
            </a:r>
            <a:endParaRPr lang="ko-KR" altLang="en-US" sz="1400" dirty="0">
              <a:solidFill>
                <a:srgbClr val="26262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49381F41-EAF3-4ACA-AF2A-E2E09DDDB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C93097-47E3-495A-AA1B-87D96F86587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6BB679-A50E-4666-B7A2-B0ACDBAD9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D12E07CB-990F-4B36-BE39-DEED8041A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41588A-83D1-4A05-AAF7-E14071DBD3ED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283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81E244-51A9-4DF4-A316-CA72BCEF1FF7}"/>
              </a:ext>
            </a:extLst>
          </p:cNvPr>
          <p:cNvSpPr/>
          <p:nvPr/>
        </p:nvSpPr>
        <p:spPr>
          <a:xfrm>
            <a:off x="0" y="-9832"/>
            <a:ext cx="12192000" cy="6858000"/>
          </a:xfrm>
          <a:prstGeom prst="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Big Data &gt; Concept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>
            <a:solidFill>
              <a:srgbClr val="970B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04CAD0-A223-44C7-9D91-800B4E2C5F68}"/>
              </a:ext>
            </a:extLst>
          </p:cNvPr>
          <p:cNvCxnSpPr/>
          <p:nvPr/>
        </p:nvCxnSpPr>
        <p:spPr>
          <a:xfrm>
            <a:off x="0" y="1441645"/>
            <a:ext cx="12192000" cy="0"/>
          </a:xfrm>
          <a:prstGeom prst="line">
            <a:avLst/>
          </a:prstGeom>
          <a:ln w="28575">
            <a:solidFill>
              <a:srgbClr val="970B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5A6B1A-7E06-433F-8D05-460B9FD442BB}"/>
              </a:ext>
            </a:extLst>
          </p:cNvPr>
          <p:cNvSpPr txBox="1"/>
          <p:nvPr/>
        </p:nvSpPr>
        <p:spPr>
          <a:xfrm>
            <a:off x="7797937" y="1048390"/>
            <a:ext cx="438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highlight>
                  <a:srgbClr val="19A212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Definition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Characteristics     Weakness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084A3AA4-9922-4DFD-8CAD-F637FA76E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2F15A7-51F9-4755-95F4-102E22F8692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E70485-A25D-4EF5-97D8-C52760D78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A987D9D1-C210-49ED-96E5-B889CE011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B2DFEA-3686-40A4-B926-127E3543F07A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93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81E244-51A9-4DF4-A316-CA72BCEF1FF7}"/>
              </a:ext>
            </a:extLst>
          </p:cNvPr>
          <p:cNvSpPr/>
          <p:nvPr/>
        </p:nvSpPr>
        <p:spPr>
          <a:xfrm>
            <a:off x="0" y="-9832"/>
            <a:ext cx="12192000" cy="6858000"/>
          </a:xfrm>
          <a:prstGeom prst="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Big Data &gt; Application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>
            <a:solidFill>
              <a:srgbClr val="970B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04CAD0-A223-44C7-9D91-800B4E2C5F68}"/>
              </a:ext>
            </a:extLst>
          </p:cNvPr>
          <p:cNvCxnSpPr/>
          <p:nvPr/>
        </p:nvCxnSpPr>
        <p:spPr>
          <a:xfrm>
            <a:off x="0" y="1441645"/>
            <a:ext cx="12192000" cy="0"/>
          </a:xfrm>
          <a:prstGeom prst="line">
            <a:avLst/>
          </a:prstGeom>
          <a:ln w="28575">
            <a:solidFill>
              <a:srgbClr val="970B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5A6B1A-7E06-433F-8D05-460B9FD442BB}"/>
              </a:ext>
            </a:extLst>
          </p:cNvPr>
          <p:cNvSpPr txBox="1"/>
          <p:nvPr/>
        </p:nvSpPr>
        <p:spPr>
          <a:xfrm>
            <a:off x="9143637" y="1048391"/>
            <a:ext cx="2986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highlight>
                  <a:srgbClr val="19A212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Business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Technology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084A3AA4-9922-4DFD-8CAD-F637FA76E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8CEB63-7FA4-4F0B-B2BB-7D29F81CD6B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85A74A3-57DE-42B3-BBC6-CEECE88B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C4773AC4-8509-4576-BFB4-84E7045A2A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16D08E-92F0-44AA-B1D7-CEB09B8174C5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992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81E244-51A9-4DF4-A316-CA72BCEF1FF7}"/>
              </a:ext>
            </a:extLst>
          </p:cNvPr>
          <p:cNvSpPr/>
          <p:nvPr/>
        </p:nvSpPr>
        <p:spPr>
          <a:xfrm>
            <a:off x="0" y="-9832"/>
            <a:ext cx="12192000" cy="6858000"/>
          </a:xfrm>
          <a:prstGeom prst="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Big Data &gt; Related Technology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>
            <a:solidFill>
              <a:srgbClr val="970B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04CAD0-A223-44C7-9D91-800B4E2C5F68}"/>
              </a:ext>
            </a:extLst>
          </p:cNvPr>
          <p:cNvCxnSpPr/>
          <p:nvPr/>
        </p:nvCxnSpPr>
        <p:spPr>
          <a:xfrm>
            <a:off x="0" y="1441645"/>
            <a:ext cx="12192000" cy="0"/>
          </a:xfrm>
          <a:prstGeom prst="line">
            <a:avLst/>
          </a:prstGeom>
          <a:ln w="28575">
            <a:solidFill>
              <a:srgbClr val="970B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5A6B1A-7E06-433F-8D05-460B9FD442BB}"/>
              </a:ext>
            </a:extLst>
          </p:cNvPr>
          <p:cNvSpPr txBox="1"/>
          <p:nvPr/>
        </p:nvSpPr>
        <p:spPr>
          <a:xfrm>
            <a:off x="8368286" y="1036034"/>
            <a:ext cx="365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highlight>
                  <a:srgbClr val="19A212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Machine Learning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Deep Learning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084A3AA4-9922-4DFD-8CAD-F637FA76E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389F9B-33B1-44BB-B237-87DB4E05B39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861D56-75DD-4EB4-8C65-8FACB4628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B68884B9-1DA3-4170-9E91-CF2C73F228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C0D03C-78DC-47B8-92C9-745C22815822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813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121ACA-B05B-47C6-BAF3-A0A71FF90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33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Book Review &gt;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정의란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무엇인가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04CAD0-A223-44C7-9D91-800B4E2C5F68}"/>
              </a:ext>
            </a:extLst>
          </p:cNvPr>
          <p:cNvCxnSpPr/>
          <p:nvPr/>
        </p:nvCxnSpPr>
        <p:spPr>
          <a:xfrm>
            <a:off x="0" y="1451474"/>
            <a:ext cx="12192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187715-EEDF-496F-BDE6-6887A10E801A}"/>
              </a:ext>
            </a:extLst>
          </p:cNvPr>
          <p:cNvSpPr txBox="1"/>
          <p:nvPr/>
        </p:nvSpPr>
        <p:spPr>
          <a:xfrm>
            <a:off x="8964204" y="1073963"/>
            <a:ext cx="3101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highlight>
                  <a:srgbClr val="80008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Chapter 2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highlight>
                  <a:srgbClr val="80008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 Chapter 7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9B5B6F6B-50DD-40CD-B063-8B311E281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D0E450-5EB6-4F67-879D-C9D50C4CF5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D90C053-96EA-40D3-8276-722BFAB9D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5B7650C3-54CD-4006-BA5C-18CB38DE7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81A871-457C-4E0E-80A4-04186025B00E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0705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121ACA-B05B-47C6-BAF3-A0A71FF90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33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6087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Book Review 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지적 대화를 위한 넓고 얕은 지식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04CAD0-A223-44C7-9D91-800B4E2C5F68}"/>
              </a:ext>
            </a:extLst>
          </p:cNvPr>
          <p:cNvCxnSpPr/>
          <p:nvPr/>
        </p:nvCxnSpPr>
        <p:spPr>
          <a:xfrm>
            <a:off x="0" y="1451474"/>
            <a:ext cx="12192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187715-EEDF-496F-BDE6-6887A10E801A}"/>
              </a:ext>
            </a:extLst>
          </p:cNvPr>
          <p:cNvSpPr txBox="1"/>
          <p:nvPr/>
        </p:nvSpPr>
        <p:spPr>
          <a:xfrm>
            <a:off x="7503307" y="1086320"/>
            <a:ext cx="4555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highlight>
                  <a:srgbClr val="80008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History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highlight>
                  <a:srgbClr val="80008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   </a:t>
            </a:r>
            <a:r>
              <a:rPr lang="en-US" altLang="ko-KR" sz="1400" b="1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Econoy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Politic     Society     Ethic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9B5B6F6B-50DD-40CD-B063-8B311E281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A39B22-112D-45F8-912F-4E0F6493D50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5E26A4-7DAD-43CE-A948-209A7F635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997989C3-FC38-42EE-BE7B-7A35ADE76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6E8774-2E7F-4C4C-AF90-514011394AAC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3743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121ACA-B05B-47C6-BAF3-A0A71FF90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33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6137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Book Review 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세상을 읽는 새로운 언어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빅데이터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04CAD0-A223-44C7-9D91-800B4E2C5F68}"/>
              </a:ext>
            </a:extLst>
          </p:cNvPr>
          <p:cNvCxnSpPr/>
          <p:nvPr/>
        </p:nvCxnSpPr>
        <p:spPr>
          <a:xfrm>
            <a:off x="0" y="1451474"/>
            <a:ext cx="12192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187715-EEDF-496F-BDE6-6887A10E801A}"/>
              </a:ext>
            </a:extLst>
          </p:cNvPr>
          <p:cNvSpPr txBox="1"/>
          <p:nvPr/>
        </p:nvSpPr>
        <p:spPr>
          <a:xfrm>
            <a:off x="7061583" y="1073964"/>
            <a:ext cx="4926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highlight>
                  <a:srgbClr val="80008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Chapter 1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highlight>
                  <a:srgbClr val="80008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Chapter 2      Chapter 3      Chapter 4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9B5B6F6B-50DD-40CD-B063-8B311E281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7C1D23-A0AF-4486-BB7C-B316857B9C4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7E8024-C36F-412A-9817-BBAB6AEF0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A82D6B6C-A84A-4DA8-A26E-AF2BFF8B8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99C699-9DAF-4A6D-9475-4698F0256236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132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ED69B5-5A49-43B5-AD07-9547A6814AD0}"/>
              </a:ext>
            </a:extLst>
          </p:cNvPr>
          <p:cNvSpPr txBox="1"/>
          <p:nvPr/>
        </p:nvSpPr>
        <p:spPr>
          <a:xfrm>
            <a:off x="2063576" y="3113903"/>
            <a:ext cx="8081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Layout of the Sitemap Page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72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비행, 물, 공기이(가) 표시된 사진&#10;&#10;자동 생성된 설명">
            <a:extLst>
              <a:ext uri="{FF2B5EF4-FFF2-40B4-BE49-F238E27FC236}">
                <a16:creationId xmlns:a16="http://schemas.microsoft.com/office/drawing/2014/main" id="{B1EA98B6-94EA-4EDB-9AF0-60FAE0F688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593197" y="1245315"/>
            <a:ext cx="10948456" cy="5396973"/>
            <a:chOff x="312208" y="1207024"/>
            <a:chExt cx="10948456" cy="5396973"/>
          </a:xfrm>
        </p:grpSpPr>
        <p:sp>
          <p:nvSpPr>
            <p:cNvPr id="10" name="직사각형 9"/>
            <p:cNvSpPr/>
            <p:nvPr/>
          </p:nvSpPr>
          <p:spPr>
            <a:xfrm>
              <a:off x="312208" y="1916006"/>
              <a:ext cx="2031182" cy="425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Personal Profile</a:t>
              </a:r>
            </a:p>
            <a:p>
              <a:pPr algn="ctr">
                <a:defRPr/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Kang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sumin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Kim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sumin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Kim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yunhee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Kim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jiwon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Park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danbi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Portfolio</a:t>
              </a:r>
            </a:p>
            <a:p>
              <a:pPr algn="ctr">
                <a:defRPr/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Kang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sumin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Kim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sumin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Kim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yunhee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Kim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jiwon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Park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danbi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12208" y="6485303"/>
              <a:ext cx="2031182" cy="11869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21700" y="1207024"/>
              <a:ext cx="2031182" cy="44482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schemeClr val="tx1"/>
                  </a:solidFill>
                  <a:latin typeface="Arial Black"/>
                </a:rPr>
                <a:t>Profile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514238" y="1906778"/>
              <a:ext cx="2031182" cy="425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MIS</a:t>
              </a:r>
            </a:p>
            <a:p>
              <a:pPr algn="ctr">
                <a:defRPr/>
              </a:pP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lvl="0"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Theory</a:t>
              </a:r>
            </a:p>
            <a:p>
              <a:pPr algn="ctr">
                <a:defRPr/>
              </a:pP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HTML</a:t>
              </a:r>
            </a:p>
            <a:p>
              <a:pPr algn="ctr">
                <a:defRPr/>
              </a:pP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 algn="ctr">
                <a:buFontTx/>
                <a:buChar char="-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Theory</a:t>
              </a:r>
            </a:p>
            <a:p>
              <a:pPr marL="171450" lvl="0" indent="-171450" algn="ctr">
                <a:buFontTx/>
                <a:buChar char="-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Practice</a:t>
              </a:r>
            </a:p>
            <a:p>
              <a:pPr marL="171450" lvl="0" indent="-171450" algn="ctr">
                <a:buFontTx/>
                <a:buChar char="-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Data</a:t>
              </a:r>
            </a:p>
            <a:p>
              <a:pPr algn="ctr">
                <a:defRPr/>
              </a:pP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CSS</a:t>
              </a:r>
            </a:p>
            <a:p>
              <a:pPr algn="ctr">
                <a:defRPr/>
              </a:pP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lvl="0"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Theory</a:t>
              </a:r>
            </a:p>
            <a:p>
              <a:pPr marL="171450" lvl="0" indent="-171450" algn="ctr">
                <a:buFontTx/>
                <a:buChar char="-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Practice</a:t>
              </a:r>
            </a:p>
            <a:p>
              <a:pPr marL="171450" lvl="0" indent="-171450" algn="ctr">
                <a:buFontTx/>
                <a:buChar char="-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Data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514238" y="6485303"/>
              <a:ext cx="2031182" cy="11869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523730" y="1207024"/>
              <a:ext cx="2031182" cy="44482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schemeClr val="tx1"/>
                  </a:solidFill>
                  <a:latin typeface="Arial Black"/>
                </a:rPr>
                <a:t>Class Review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758029" y="1906778"/>
              <a:ext cx="2031182" cy="425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IoT</a:t>
              </a:r>
            </a:p>
            <a:p>
              <a:pPr algn="ctr">
                <a:defRPr/>
              </a:pP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Definition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Theory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Case</a:t>
              </a:r>
            </a:p>
            <a:p>
              <a:pPr indent="-285750" algn="ctr">
                <a:buFontTx/>
                <a:buChar char="-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Weakness</a:t>
              </a:r>
            </a:p>
            <a:p>
              <a:pPr indent="-285750" algn="ctr">
                <a:buFontTx/>
                <a:buChar char="-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Supplementation</a:t>
              </a:r>
            </a:p>
            <a:p>
              <a:pPr indent="-285750" algn="ctr">
                <a:buFontTx/>
                <a:buChar char="-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Prospect</a:t>
              </a:r>
            </a:p>
            <a:p>
              <a:pPr algn="ctr">
                <a:defRPr/>
              </a:pP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Block Chain</a:t>
              </a:r>
            </a:p>
            <a:p>
              <a:pPr algn="ctr">
                <a:defRPr/>
              </a:pP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-Definition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-characteristics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-Corporation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-Weakness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-Prospect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758029" y="6485303"/>
              <a:ext cx="2031182" cy="11869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767521" y="1207024"/>
              <a:ext cx="2031182" cy="44482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schemeClr val="tx1"/>
                  </a:solidFill>
                  <a:latin typeface="Arial Black"/>
                </a:rPr>
                <a:t>Tech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961010" y="1906778"/>
              <a:ext cx="2031182" cy="425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Concept</a:t>
              </a:r>
            </a:p>
            <a:p>
              <a:pPr algn="ctr">
                <a:defRPr/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-Definition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-Characteristics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-Weakness</a:t>
              </a:r>
            </a:p>
            <a:p>
              <a:pPr algn="ctr">
                <a:defRPr/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Application</a:t>
              </a:r>
            </a:p>
            <a:p>
              <a:pPr algn="ctr">
                <a:defRPr/>
              </a:pP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400" dirty="0">
                  <a:solidFill>
                    <a:schemeClr val="tx1"/>
                  </a:solidFill>
                </a:rPr>
                <a:t>-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Business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-Technology</a:t>
              </a:r>
            </a:p>
            <a:p>
              <a:pPr algn="ctr">
                <a:defRPr/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Related Technology</a:t>
              </a:r>
            </a:p>
            <a:p>
              <a:pPr algn="ctr">
                <a:defRPr/>
              </a:pP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-Machine Learning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-Deep Learning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961010" y="6485303"/>
              <a:ext cx="2031182" cy="11869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970502" y="1207024"/>
              <a:ext cx="2031182" cy="44482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schemeClr val="tx1"/>
                  </a:solidFill>
                  <a:latin typeface="Arial Black"/>
                </a:rPr>
                <a:t>Big Data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9219991" y="1651846"/>
              <a:ext cx="2031182" cy="48334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정의란</a:t>
              </a:r>
              <a:r>
                <a:rPr lang="ko-KR" altLang="en-US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무엇인가</a:t>
              </a: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400" dirty="0">
                  <a:solidFill>
                    <a:schemeClr val="tx1"/>
                  </a:solidFill>
                </a:rPr>
                <a:t>-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Chapter 2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-Chapter 7</a:t>
              </a:r>
            </a:p>
            <a:p>
              <a:pPr algn="ctr">
                <a:defRPr/>
              </a:pPr>
              <a:endParaRPr lang="en-US" altLang="ko-KR" sz="1400" b="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지적대화를 위한 </a:t>
              </a: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넓고 얕은 지식</a:t>
              </a: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역사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경제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정치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사회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윤리</a:t>
              </a:r>
            </a:p>
            <a:p>
              <a:pPr algn="ctr">
                <a:defRPr/>
              </a:pPr>
              <a:endParaRPr lang="en-US" altLang="ko-KR" sz="1400" b="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세상을 읽는 새로운 </a:t>
              </a: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언어</a:t>
              </a: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빅데이터</a:t>
              </a: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-Chapter 1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-Chapter 2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-Chapter 3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-Chapter 4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9219991" y="6485303"/>
              <a:ext cx="2031182" cy="11869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229482" y="1207024"/>
              <a:ext cx="2031182" cy="44482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schemeClr val="tx1"/>
                  </a:solidFill>
                  <a:latin typeface="Arial Black"/>
                </a:rPr>
                <a:t>Book Review</a:t>
              </a:r>
            </a:p>
          </p:txBody>
        </p:sp>
      </p:grpSp>
      <p:pic>
        <p:nvPicPr>
          <p:cNvPr id="6" name="그림 5" descr="노트북, 앉아있는, 컴퓨터, 검은색이(가) 표시된 사진&#10;&#10;자동 생성된 설명">
            <a:extLst>
              <a:ext uri="{FF2B5EF4-FFF2-40B4-BE49-F238E27FC236}">
                <a16:creationId xmlns:a16="http://schemas.microsoft.com/office/drawing/2014/main" id="{64D82887-8BA8-455E-92A5-4617295B81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24" y="12287"/>
            <a:ext cx="1697378" cy="99519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688216-708B-4CAD-9BC8-09F166B0B97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7" y="172488"/>
            <a:ext cx="235585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1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ED69B5-5A49-43B5-AD07-9547A6814AD0}"/>
              </a:ext>
            </a:extLst>
          </p:cNvPr>
          <p:cNvSpPr txBox="1"/>
          <p:nvPr/>
        </p:nvSpPr>
        <p:spPr>
          <a:xfrm>
            <a:off x="2063576" y="3113903"/>
            <a:ext cx="8081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Layout of the Main Page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356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CFA67B-5314-4740-B5DB-0527BD307D7B}"/>
              </a:ext>
            </a:extLst>
          </p:cNvPr>
          <p:cNvSpPr txBox="1"/>
          <p:nvPr/>
        </p:nvSpPr>
        <p:spPr>
          <a:xfrm>
            <a:off x="2408037" y="2346991"/>
            <a:ext cx="7847790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BOUND</a:t>
            </a:r>
            <a:r>
              <a:rPr lang="en-US" altLang="ko-KR" sz="8800" b="1" i="1" dirty="0">
                <a:solidFill>
                  <a:srgbClr val="A2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LESS</a:t>
            </a:r>
          </a:p>
          <a:p>
            <a:endParaRPr lang="en-US" altLang="ko-KR" sz="8800" b="1" i="1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98F1B-07AA-4CA8-AF2D-71D32B698972}"/>
              </a:ext>
            </a:extLst>
          </p:cNvPr>
          <p:cNvSpPr txBox="1"/>
          <p:nvPr/>
        </p:nvSpPr>
        <p:spPr>
          <a:xfrm>
            <a:off x="2042160" y="4778426"/>
            <a:ext cx="811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Profile    Class   Tech   Big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   Book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84DEBC-B74F-40B9-814F-FC1753369ED2}"/>
              </a:ext>
            </a:extLst>
          </p:cNvPr>
          <p:cNvSpPr txBox="1"/>
          <p:nvPr/>
        </p:nvSpPr>
        <p:spPr>
          <a:xfrm>
            <a:off x="5282215" y="5468645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Introduction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238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ED69B5-5A49-43B5-AD07-9547A6814AD0}"/>
              </a:ext>
            </a:extLst>
          </p:cNvPr>
          <p:cNvSpPr txBox="1"/>
          <p:nvPr/>
        </p:nvSpPr>
        <p:spPr>
          <a:xfrm>
            <a:off x="2063576" y="3113903"/>
            <a:ext cx="8081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Layout of the Introduction Page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03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DA1A16-8C27-4593-A666-E86FB0AAAE8A}"/>
              </a:ext>
            </a:extLst>
          </p:cNvPr>
          <p:cNvSpPr/>
          <p:nvPr/>
        </p:nvSpPr>
        <p:spPr>
          <a:xfrm>
            <a:off x="4149218" y="0"/>
            <a:ext cx="8042782" cy="6858000"/>
          </a:xfrm>
          <a:prstGeom prst="rect">
            <a:avLst/>
          </a:prstGeom>
          <a:solidFill>
            <a:srgbClr val="383939"/>
          </a:solidFill>
          <a:ln>
            <a:solidFill>
              <a:srgbClr val="38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전자기기, 검은색, 어두운, 앉아있는이(가) 표시된 사진&#10;&#10;자동 생성된 설명">
            <a:extLst>
              <a:ext uri="{FF2B5EF4-FFF2-40B4-BE49-F238E27FC236}">
                <a16:creationId xmlns:a16="http://schemas.microsoft.com/office/drawing/2014/main" id="{0FFD9B9E-7D68-44E3-BCCD-0FEF2BC34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5893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9864BF-17F9-4645-A69C-0FE9D9FA4469}"/>
              </a:ext>
            </a:extLst>
          </p:cNvPr>
          <p:cNvSpPr txBox="1"/>
          <p:nvPr/>
        </p:nvSpPr>
        <p:spPr>
          <a:xfrm>
            <a:off x="344840" y="431642"/>
            <a:ext cx="24089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EB4B33"/>
                </a:solidFill>
                <a:latin typeface="Bahnschrift SemiBold SemiConden" panose="020B0502040204020203" pitchFamily="34" charset="0"/>
                <a:ea typeface="에스코어 드림 9 Black" panose="020B0A03030302020204" pitchFamily="34" charset="-127"/>
              </a:rPr>
              <a:t>CORE</a:t>
            </a:r>
            <a:r>
              <a:rPr lang="ko-KR" altLang="en-US" sz="6000" b="1" dirty="0">
                <a:solidFill>
                  <a:schemeClr val="bg1"/>
                </a:solidFill>
                <a:latin typeface="Bahnschrift SemiBold SemiConden" panose="020B0502040204020203" pitchFamily="34" charset="0"/>
                <a:ea typeface="에스코어 드림 9 Black" panose="020B0A03030302020204" pitchFamily="34" charset="-127"/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  <a:latin typeface="Bahnschrift SemiBold SemiConden" panose="020B0502040204020203" pitchFamily="34" charset="0"/>
                <a:ea typeface="에스코어 드림 9 Black" panose="020B0A03030302020204" pitchFamily="34" charset="-127"/>
              </a:rPr>
              <a:t>STORY</a:t>
            </a:r>
            <a:endParaRPr lang="ko-KR" altLang="en-US" sz="6000" b="1" dirty="0">
              <a:solidFill>
                <a:schemeClr val="bg1"/>
              </a:solidFill>
              <a:latin typeface="Bahnschrift SemiBold SemiConden" panose="020B0502040204020203" pitchFamily="34" charset="0"/>
              <a:ea typeface="에스코어 드림 9 Black" panose="020B0A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9E8040-A185-4AC5-8A0A-BE52C1786814}"/>
              </a:ext>
            </a:extLst>
          </p:cNvPr>
          <p:cNvSpPr txBox="1"/>
          <p:nvPr/>
        </p:nvSpPr>
        <p:spPr>
          <a:xfrm>
            <a:off x="644723" y="2703871"/>
            <a:ext cx="180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What is CORE?</a:t>
            </a:r>
            <a:endParaRPr lang="ko-KR" altLang="en-US" i="1" dirty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C14CE0-4B79-4282-A6E8-56B925C9F3A3}"/>
              </a:ext>
            </a:extLst>
          </p:cNvPr>
          <p:cNvSpPr txBox="1"/>
          <p:nvPr/>
        </p:nvSpPr>
        <p:spPr>
          <a:xfrm>
            <a:off x="644723" y="3695465"/>
            <a:ext cx="248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Production Process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A2BDB6-EA80-4A8C-ADF6-36D9AC5F6BA5}"/>
              </a:ext>
            </a:extLst>
          </p:cNvPr>
          <p:cNvCxnSpPr>
            <a:cxnSpLocks/>
          </p:cNvCxnSpPr>
          <p:nvPr/>
        </p:nvCxnSpPr>
        <p:spPr>
          <a:xfrm>
            <a:off x="644723" y="2585042"/>
            <a:ext cx="0" cy="1672326"/>
          </a:xfrm>
          <a:prstGeom prst="line">
            <a:avLst/>
          </a:prstGeom>
          <a:ln w="12700">
            <a:solidFill>
              <a:schemeClr val="bg1">
                <a:lumMod val="85000"/>
                <a:alpha val="5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1B4EE52-F637-430E-BD62-0F44375989C8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0" y="140395"/>
            <a:ext cx="252000" cy="252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F25C5C5-504C-43E4-B17F-3DE7740F1B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6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ED69B5-5A49-43B5-AD07-9547A6814AD0}"/>
              </a:ext>
            </a:extLst>
          </p:cNvPr>
          <p:cNvSpPr txBox="1"/>
          <p:nvPr/>
        </p:nvSpPr>
        <p:spPr>
          <a:xfrm>
            <a:off x="2063576" y="3113903"/>
            <a:ext cx="8081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Layout of the Menu pages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7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별, 하늘, 물, 서있는이(가) 표시된 사진&#10;&#10;자동 생성된 설명">
            <a:extLst>
              <a:ext uri="{FF2B5EF4-FFF2-40B4-BE49-F238E27FC236}">
                <a16:creationId xmlns:a16="http://schemas.microsoft.com/office/drawing/2014/main" id="{69802BA1-200A-4BB5-A3C3-09FB53F3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 descr="음식이(가) 표시된 사진&#10;&#10;자동 생성된 설명">
            <a:extLst>
              <a:ext uri="{FF2B5EF4-FFF2-40B4-BE49-F238E27FC236}">
                <a16:creationId xmlns:a16="http://schemas.microsoft.com/office/drawing/2014/main" id="{8C905171-AF92-48E4-AFE2-2C88800DF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72" b="97634" l="10000" r="90000">
                        <a14:foregroundMark x1="21938" y1="96484" x2="21938" y2="96484"/>
                        <a14:foregroundMark x1="31625" y1="93103" x2="31625" y2="93103"/>
                        <a14:foregroundMark x1="18688" y1="96890" x2="18688" y2="96890"/>
                        <a14:foregroundMark x1="31250" y1="73496" x2="31250" y2="73496"/>
                        <a14:foregroundMark x1="30438" y1="19608" x2="30438" y2="19608"/>
                        <a14:foregroundMark x1="30813" y1="20014" x2="32561" y2="22234"/>
                        <a14:foregroundMark x1="71000" y1="97634" x2="71000" y2="97634"/>
                        <a14:backgroundMark x1="32250" y1="23529" x2="33313" y2="22515"/>
                        <a14:backgroundMark x1="33438" y1="22853" x2="33938" y2="25085"/>
                        <a14:backgroundMark x1="33188" y1="23394" x2="33188" y2="23394"/>
                        <a14:backgroundMark x1="33688" y1="23259" x2="32500" y2="23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223" y="251220"/>
            <a:ext cx="6875521" cy="6355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03D536-A35B-4A9A-9EB8-BA3518005981}"/>
              </a:ext>
            </a:extLst>
          </p:cNvPr>
          <p:cNvSpPr txBox="1"/>
          <p:nvPr/>
        </p:nvSpPr>
        <p:spPr>
          <a:xfrm>
            <a:off x="1021977" y="1748536"/>
            <a:ext cx="266251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Profile</a:t>
            </a:r>
          </a:p>
          <a:p>
            <a:endParaRPr lang="ko-KR" altLang="en-US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63DB13-48D2-4267-9269-AC7B02CAB75E}"/>
              </a:ext>
            </a:extLst>
          </p:cNvPr>
          <p:cNvCxnSpPr/>
          <p:nvPr/>
        </p:nvCxnSpPr>
        <p:spPr>
          <a:xfrm>
            <a:off x="1595717" y="2572872"/>
            <a:ext cx="88750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FB7CAA-4CC7-4D8B-8B3C-1D171E5BCD49}"/>
              </a:ext>
            </a:extLst>
          </p:cNvPr>
          <p:cNvSpPr txBox="1"/>
          <p:nvPr/>
        </p:nvSpPr>
        <p:spPr>
          <a:xfrm>
            <a:off x="8297049" y="2533058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Personal profile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A011B8-3F05-44F0-96CE-94B4CBCED76F}"/>
              </a:ext>
            </a:extLst>
          </p:cNvPr>
          <p:cNvSpPr txBox="1"/>
          <p:nvPr/>
        </p:nvSpPr>
        <p:spPr>
          <a:xfrm>
            <a:off x="8297049" y="3783388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Portfolio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069863-0F46-4B8B-BBC5-C24BD71ACC64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A65552-B371-465B-B911-121C5ADEE1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20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8D22DF-7690-4443-B212-E06475C77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03D536-A35B-4A9A-9EB8-BA3518005981}"/>
              </a:ext>
            </a:extLst>
          </p:cNvPr>
          <p:cNvSpPr txBox="1"/>
          <p:nvPr/>
        </p:nvSpPr>
        <p:spPr>
          <a:xfrm>
            <a:off x="1375938" y="1741875"/>
            <a:ext cx="2662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63DB13-48D2-4267-9269-AC7B02CAB75E}"/>
              </a:ext>
            </a:extLst>
          </p:cNvPr>
          <p:cNvCxnSpPr>
            <a:cxnSpLocks/>
          </p:cNvCxnSpPr>
          <p:nvPr/>
        </p:nvCxnSpPr>
        <p:spPr>
          <a:xfrm>
            <a:off x="1789471" y="2586176"/>
            <a:ext cx="69375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FB7CAA-4CC7-4D8B-8B3C-1D171E5BCD49}"/>
              </a:ext>
            </a:extLst>
          </p:cNvPr>
          <p:cNvSpPr txBox="1"/>
          <p:nvPr/>
        </p:nvSpPr>
        <p:spPr>
          <a:xfrm>
            <a:off x="8479578" y="2216109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Theory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A011B8-3F05-44F0-96CE-94B4CBCED76F}"/>
              </a:ext>
            </a:extLst>
          </p:cNvPr>
          <p:cNvSpPr txBox="1"/>
          <p:nvPr/>
        </p:nvSpPr>
        <p:spPr>
          <a:xfrm>
            <a:off x="8479577" y="3347889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Practice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 descr="셔츠이(가) 표시된 사진&#10;&#10;자동 생성된 설명">
            <a:extLst>
              <a:ext uri="{FF2B5EF4-FFF2-40B4-BE49-F238E27FC236}">
                <a16:creationId xmlns:a16="http://schemas.microsoft.com/office/drawing/2014/main" id="{7D9B711B-A82E-4E28-A32C-8B35ABDE6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"/>
                    </a14:imgEffect>
                    <a14:imgEffect>
                      <a14:saturation sat="80000"/>
                    </a14:imgEffect>
                    <a14:imgEffect>
                      <a14:brightnessContrast bright="-22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470" y="1742262"/>
            <a:ext cx="5535638" cy="3876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452B30-C155-4772-BC18-B9605D56B30B}"/>
              </a:ext>
            </a:extLst>
          </p:cNvPr>
          <p:cNvSpPr txBox="1"/>
          <p:nvPr/>
        </p:nvSpPr>
        <p:spPr>
          <a:xfrm>
            <a:off x="8479576" y="4479669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Data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260A6E2-4DFF-410F-B5DE-80BD2D04817C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C7191C1-6C12-4C5D-A9D3-79FFA2CBB4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01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496</Words>
  <Application>Microsoft Office PowerPoint</Application>
  <PresentationFormat>와이드스크린</PresentationFormat>
  <Paragraphs>158</Paragraphs>
  <Slides>28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배달의민족 도현</vt:lpstr>
      <vt:lpstr>맑은 고딕</vt:lpstr>
      <vt:lpstr>Bahnschrift SemiBold SemiConden</vt:lpstr>
      <vt:lpstr>Arial Black</vt:lpstr>
      <vt:lpstr>Adobe Garamond Pro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</dc:creator>
  <cp:lastModifiedBy>(경영정보학부)김지원</cp:lastModifiedBy>
  <cp:revision>18</cp:revision>
  <dcterms:created xsi:type="dcterms:W3CDTF">2019-11-07T14:26:39Z</dcterms:created>
  <dcterms:modified xsi:type="dcterms:W3CDTF">2019-11-27T09:39:57Z</dcterms:modified>
</cp:coreProperties>
</file>